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241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917" y="136746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Agile and Scrum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06274" y="2853852"/>
            <a:ext cx="7734840" cy="252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Agile is a project management and software development approach that promotes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flexibility, collaboration, and customer feedback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Scrum is an Agile framework that organizes work into short, iterative cycles called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sprints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enabling teams to deliver value quickly and adapt to changes. It promotes </a:t>
            </a:r>
            <a:r>
              <a:rPr lang="en-US" sz="175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collaboration, transparency, and continuous improvement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through defined roles, events, and artifacts.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944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Agile?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7333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8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Flexibility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126474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Agile embraces change, quickly adapting to new requirements and feedback.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477333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618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Collaboration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037758" y="5028570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Agile emphasizes constant interaction, promoting a unified approach and shared goals.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477333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618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Feedback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85221" y="512647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Agile incorporates frequent reviews, ensuring the product meets expectations.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477333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618315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Incremental Development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30997" y="5498544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Agile breaks projects into manageable increments, delivering tangible functionality.</a:t>
            </a:r>
            <a:endParaRPr lang="en-US" sz="17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12613C-BE3F-B355-6676-35C22AC9C4F9}"/>
              </a:ext>
            </a:extLst>
          </p:cNvPr>
          <p:cNvSpPr/>
          <p:nvPr/>
        </p:nvSpPr>
        <p:spPr>
          <a:xfrm>
            <a:off x="12099073" y="7359805"/>
            <a:ext cx="2453268" cy="744141"/>
          </a:xfrm>
          <a:prstGeom prst="roundRect">
            <a:avLst/>
          </a:prstGeom>
          <a:solidFill>
            <a:srgbClr val="0E0829"/>
          </a:solidFill>
          <a:ln>
            <a:solidFill>
              <a:srgbClr val="0E08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1387"/>
            <a:ext cx="7562136" cy="1482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kern="0" spc="-9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Agile Manifesto: Core Values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0932" y="2697361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67192" y="2729151"/>
            <a:ext cx="355878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25310" y="2697361"/>
            <a:ext cx="3709630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Individuals and interactions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25310" y="3203496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people and communication over rigid processes.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0932" y="4045148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867192" y="4076938"/>
            <a:ext cx="355878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525310" y="4045148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Working software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25310" y="4551283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functional software over documentation.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0932" y="5392936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67192" y="5424726"/>
            <a:ext cx="355878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25310" y="5392936"/>
            <a:ext cx="3098602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collaboration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25310" y="5899071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customers rather than just negotiating contracts.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0932" y="6740723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67192" y="6772513"/>
            <a:ext cx="355878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1525310" y="6740723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Responding to change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525310" y="7246858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to changes over sticking to a plan.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007"/>
            <a:ext cx="8410337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Principles Behind the Agile Manifesto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303770" y="1640205"/>
            <a:ext cx="22860" cy="5965388"/>
          </a:xfrm>
          <a:prstGeom prst="roundRect">
            <a:avLst>
              <a:gd name="adj" fmla="val 35357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544270" y="2061686"/>
            <a:ext cx="577334" cy="22860"/>
          </a:xfrm>
          <a:prstGeom prst="roundRect">
            <a:avLst>
              <a:gd name="adj" fmla="val 35357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098744" y="1856661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63693" y="1883688"/>
            <a:ext cx="30301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3827264" y="1832610"/>
            <a:ext cx="252579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satisfaction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2361" y="2263616"/>
            <a:ext cx="556069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and continuous delivery.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08796" y="3023830"/>
            <a:ext cx="577334" cy="22860"/>
          </a:xfrm>
          <a:prstGeom prst="roundRect">
            <a:avLst>
              <a:gd name="adj" fmla="val 35357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098744" y="2818805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163693" y="2845832"/>
            <a:ext cx="30301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277344" y="2794754"/>
            <a:ext cx="252579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Embrace change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277344" y="3225760"/>
            <a:ext cx="556069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evolving requirements.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544270" y="3889772"/>
            <a:ext cx="577334" cy="22860"/>
          </a:xfrm>
          <a:prstGeom prst="roundRect">
            <a:avLst>
              <a:gd name="adj" fmla="val 35357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7098744" y="3684746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163693" y="3711773"/>
            <a:ext cx="30301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3827264" y="3660696"/>
            <a:ext cx="252579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Frequent delivery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2361" y="4091702"/>
            <a:ext cx="556069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working software often.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508796" y="4755713"/>
            <a:ext cx="577334" cy="22860"/>
          </a:xfrm>
          <a:prstGeom prst="roundRect">
            <a:avLst>
              <a:gd name="adj" fmla="val 35357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7098744" y="4550688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163693" y="4577715"/>
            <a:ext cx="30301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8277344" y="4526637"/>
            <a:ext cx="252579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Collaboration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277344" y="4957643"/>
            <a:ext cx="556069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Stakeholders and developers work daily.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544270" y="5621655"/>
            <a:ext cx="577334" cy="22860"/>
          </a:xfrm>
          <a:prstGeom prst="roundRect">
            <a:avLst>
              <a:gd name="adj" fmla="val 35357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7098744" y="5416629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163693" y="5443657"/>
            <a:ext cx="30301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3827264" y="5392579"/>
            <a:ext cx="252579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Motivated individuals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92361" y="5823585"/>
            <a:ext cx="556069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projects around them.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7508796" y="6487597"/>
            <a:ext cx="577334" cy="22860"/>
          </a:xfrm>
          <a:prstGeom prst="roundRect">
            <a:avLst>
              <a:gd name="adj" fmla="val 35357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7098744" y="6282571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7163693" y="6309598"/>
            <a:ext cx="30301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2350" dirty="0"/>
          </a:p>
        </p:txBody>
      </p:sp>
      <p:sp>
        <p:nvSpPr>
          <p:cNvPr id="32" name="Text 30"/>
          <p:cNvSpPr/>
          <p:nvPr/>
        </p:nvSpPr>
        <p:spPr>
          <a:xfrm>
            <a:off x="8277344" y="6258520"/>
            <a:ext cx="252579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Face-to-face</a:t>
            </a:r>
            <a:endParaRPr lang="en-US" sz="1950" dirty="0"/>
          </a:p>
        </p:txBody>
      </p:sp>
      <p:sp>
        <p:nvSpPr>
          <p:cNvPr id="33" name="Text 31"/>
          <p:cNvSpPr/>
          <p:nvPr/>
        </p:nvSpPr>
        <p:spPr>
          <a:xfrm>
            <a:off x="8277344" y="6689527"/>
            <a:ext cx="556069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communication.</a:t>
            </a:r>
            <a:endParaRPr lang="en-US" sz="15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3B9F8A2-5C0D-FDCE-60C9-70C7E6561266}"/>
              </a:ext>
            </a:extLst>
          </p:cNvPr>
          <p:cNvSpPr/>
          <p:nvPr/>
        </p:nvSpPr>
        <p:spPr>
          <a:xfrm>
            <a:off x="12099073" y="7359805"/>
            <a:ext cx="2453268" cy="744141"/>
          </a:xfrm>
          <a:prstGeom prst="roundRect">
            <a:avLst/>
          </a:prstGeom>
          <a:solidFill>
            <a:srgbClr val="0E0829"/>
          </a:solidFill>
          <a:ln>
            <a:solidFill>
              <a:srgbClr val="0E08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2187"/>
            <a:ext cx="64900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Scrum Framework: Roles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007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03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Owner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83846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product vision, manages backlog, and prioritizes features to maximize product value. 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50007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30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Scrum Master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5838587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Scrum process, removes obstacles, and coaches the team for optimal performance.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50007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303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 Team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583846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self-organizing and cross-functional group responsible for delivering working product increments. 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4F9C19-5260-74F4-136D-43E6A99566A8}"/>
              </a:ext>
            </a:extLst>
          </p:cNvPr>
          <p:cNvSpPr/>
          <p:nvPr/>
        </p:nvSpPr>
        <p:spPr>
          <a:xfrm>
            <a:off x="12099073" y="7359805"/>
            <a:ext cx="2453268" cy="744141"/>
          </a:xfrm>
          <a:prstGeom prst="roundRect">
            <a:avLst/>
          </a:prstGeom>
          <a:solidFill>
            <a:srgbClr val="0E0829"/>
          </a:solidFill>
          <a:ln>
            <a:solidFill>
              <a:srgbClr val="0E08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831"/>
            <a:ext cx="91350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Scrum Events: The Scrum Lifecycle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5612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Sprint Planning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069431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work for the Sprint.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33492" y="286357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1525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Daily Scrum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937790" y="266069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Synchronize and plan daily.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93010" y="25988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051256" y="37876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Sprint Review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10051256" y="4295775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completed work.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19423" y="428565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9937790" y="54227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Sprint Retrospective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9937790" y="593086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Reflect and improve.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70564" y="559272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1715453" y="50138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Sprint</a:t>
            </a:r>
            <a:endParaRPr lang="en-US" sz="2300" dirty="0"/>
          </a:p>
        </p:txBody>
      </p:sp>
      <p:sp>
        <p:nvSpPr>
          <p:cNvPr id="20" name="Text 14"/>
          <p:cNvSpPr/>
          <p:nvPr/>
        </p:nvSpPr>
        <p:spPr>
          <a:xfrm>
            <a:off x="793790" y="552200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Time-boxed work period.</a:t>
            </a:r>
            <a:endParaRPr lang="en-US" sz="17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40719"/>
            <a:ext cx="4564975" cy="45649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10595" y="471392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650" dirty="0"/>
          </a:p>
        </p:txBody>
      </p:sp>
      <p:sp>
        <p:nvSpPr>
          <p:cNvPr id="23" name="Text 16"/>
          <p:cNvSpPr/>
          <p:nvPr/>
        </p:nvSpPr>
        <p:spPr>
          <a:xfrm>
            <a:off x="793790" y="67608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Scrum events ensure iterative development and continuous improvement. Each event contributes to the overall agility of the project.</a:t>
            </a:r>
            <a:endParaRPr lang="en-US" sz="17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4ED085-ECEE-8C18-BA68-E5B4E38C639F}"/>
              </a:ext>
            </a:extLst>
          </p:cNvPr>
          <p:cNvSpPr/>
          <p:nvPr/>
        </p:nvSpPr>
        <p:spPr>
          <a:xfrm>
            <a:off x="12099073" y="7359805"/>
            <a:ext cx="2453268" cy="744141"/>
          </a:xfrm>
          <a:prstGeom prst="roundRect">
            <a:avLst/>
          </a:prstGeom>
          <a:solidFill>
            <a:srgbClr val="0E0829"/>
          </a:solidFill>
          <a:ln>
            <a:solidFill>
              <a:srgbClr val="0E08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2272"/>
            <a:ext cx="7556421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Scrum Artifacts: Tools of the Trade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86633"/>
            <a:ext cx="963930" cy="14341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922" y="277939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Backlog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46922" y="3211235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dynamic, prioritized list of features, requirements, enhancements, and fixes that represent the roadmap for product development.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20741"/>
            <a:ext cx="963930" cy="1742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922" y="4213503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Sprint Backlog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46922" y="4645343"/>
            <a:ext cx="630328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subset of product backlog items the development team commits to delivering within a single sprint, along with the plan for achieving the sprint goal.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63220"/>
            <a:ext cx="963930" cy="14341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922" y="5955983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Increment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46922" y="6387822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tangible, working version of the software that adds value and contributes to the overall product goal upon completion of each sprint.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392" y="2140692"/>
            <a:ext cx="6924199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kern="0" spc="-6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Quantifiable Benefits of Agile and Scrum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93790" y="3376613"/>
            <a:ext cx="6410801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kern="0" spc="-7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28%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2852261" y="4047292"/>
            <a:ext cx="2293739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kern="0" spc="-3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Increase in Project Success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93790" y="4377452"/>
            <a:ext cx="641080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Projects using Agile methodologies experience a 28% higher success rate compared to traditional methods.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425690" y="3376613"/>
            <a:ext cx="6410920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kern="0" spc="-7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37%</a:t>
            </a:r>
            <a:endParaRPr lang="en-US" sz="3800" dirty="0"/>
          </a:p>
        </p:txBody>
      </p:sp>
      <p:sp>
        <p:nvSpPr>
          <p:cNvPr id="8" name="Text 5"/>
          <p:cNvSpPr/>
          <p:nvPr/>
        </p:nvSpPr>
        <p:spPr>
          <a:xfrm>
            <a:off x="9663589" y="404729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kern="0" spc="-3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Faster Time to Market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425690" y="4377452"/>
            <a:ext cx="64109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Agile teams deliver updates and new </a:t>
            </a:r>
            <a:r>
              <a:rPr lang="en-US" sz="13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</a:t>
            </a:r>
            <a:r>
              <a:rPr lang="en-US" sz="115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37% faster, enhancing competitiveness.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3790" y="5364837"/>
            <a:ext cx="6410801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kern="0" spc="-7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15%</a:t>
            </a:r>
            <a:endParaRPr lang="en-US" sz="3800" dirty="0"/>
          </a:p>
        </p:txBody>
      </p:sp>
      <p:sp>
        <p:nvSpPr>
          <p:cNvPr id="11" name="Text 8"/>
          <p:cNvSpPr/>
          <p:nvPr/>
        </p:nvSpPr>
        <p:spPr>
          <a:xfrm>
            <a:off x="2725817" y="6035516"/>
            <a:ext cx="2546628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kern="0" spc="-3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Team Collaboration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93790" y="6365677"/>
            <a:ext cx="641080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Teams report a 15% increase in </a:t>
            </a:r>
            <a:r>
              <a:rPr lang="en-US" sz="13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</a:t>
            </a:r>
            <a:r>
              <a:rPr lang="en-US" sz="115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communication efficiency with Agile practices.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425690" y="5364837"/>
            <a:ext cx="6410920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b="1" kern="0" spc="-7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24%</a:t>
            </a:r>
            <a:endParaRPr lang="en-US" sz="3800" dirty="0"/>
          </a:p>
        </p:txBody>
      </p:sp>
      <p:sp>
        <p:nvSpPr>
          <p:cNvPr id="14" name="Text 11"/>
          <p:cNvSpPr/>
          <p:nvPr/>
        </p:nvSpPr>
        <p:spPr>
          <a:xfrm>
            <a:off x="9467493" y="6035516"/>
            <a:ext cx="2327196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kern="0" spc="-3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Project Visibility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425690" y="6365677"/>
            <a:ext cx="641092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Stakeholders gain 24% more visibility into project progress and potential roadblocks with Scrum.</a:t>
            </a:r>
            <a:endParaRPr lang="en-US" sz="11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F99498-46B0-94D8-BF25-0CB105534700}"/>
              </a:ext>
            </a:extLst>
          </p:cNvPr>
          <p:cNvSpPr/>
          <p:nvPr/>
        </p:nvSpPr>
        <p:spPr>
          <a:xfrm>
            <a:off x="12099073" y="7359805"/>
            <a:ext cx="2453268" cy="744141"/>
          </a:xfrm>
          <a:prstGeom prst="roundRect">
            <a:avLst/>
          </a:prstGeom>
          <a:solidFill>
            <a:srgbClr val="0E0829"/>
          </a:solidFill>
          <a:ln>
            <a:solidFill>
              <a:srgbClr val="0E08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522</Words>
  <Application>Microsoft Office PowerPoint</Application>
  <PresentationFormat>Custom</PresentationFormat>
  <Paragraphs>97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Lakshan S J</cp:lastModifiedBy>
  <cp:revision>2</cp:revision>
  <dcterms:created xsi:type="dcterms:W3CDTF">2025-03-18T13:57:15Z</dcterms:created>
  <dcterms:modified xsi:type="dcterms:W3CDTF">2025-03-18T14:04:45Z</dcterms:modified>
</cp:coreProperties>
</file>